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6" r:id="rId10"/>
    <p:sldId id="264" r:id="rId11"/>
    <p:sldId id="265" r:id="rId12"/>
    <p:sldId id="267" r:id="rId13"/>
    <p:sldId id="271" r:id="rId14"/>
    <p:sldId id="268" r:id="rId15"/>
    <p:sldId id="270" r:id="rId16"/>
    <p:sldId id="269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40AC-7737-413F-B15F-D2A856988467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24D7C15-AF6C-4D82-AF47-1C4696E09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705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40AC-7737-413F-B15F-D2A856988467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24D7C15-AF6C-4D82-AF47-1C4696E09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914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40AC-7737-413F-B15F-D2A856988467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24D7C15-AF6C-4D82-AF47-1C4696E09FE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8128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40AC-7737-413F-B15F-D2A856988467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4D7C15-AF6C-4D82-AF47-1C4696E09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037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40AC-7737-413F-B15F-D2A856988467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4D7C15-AF6C-4D82-AF47-1C4696E09FE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522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40AC-7737-413F-B15F-D2A856988467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4D7C15-AF6C-4D82-AF47-1C4696E09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960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40AC-7737-413F-B15F-D2A856988467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7C15-AF6C-4D82-AF47-1C4696E09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64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40AC-7737-413F-B15F-D2A856988467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7C15-AF6C-4D82-AF47-1C4696E09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59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40AC-7737-413F-B15F-D2A856988467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7C15-AF6C-4D82-AF47-1C4696E09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316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40AC-7737-413F-B15F-D2A856988467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24D7C15-AF6C-4D82-AF47-1C4696E09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086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40AC-7737-413F-B15F-D2A856988467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24D7C15-AF6C-4D82-AF47-1C4696E09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5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40AC-7737-413F-B15F-D2A856988467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24D7C15-AF6C-4D82-AF47-1C4696E09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446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40AC-7737-413F-B15F-D2A856988467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7C15-AF6C-4D82-AF47-1C4696E09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490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40AC-7737-413F-B15F-D2A856988467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7C15-AF6C-4D82-AF47-1C4696E09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363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40AC-7737-413F-B15F-D2A856988467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7C15-AF6C-4D82-AF47-1C4696E09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546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40AC-7737-413F-B15F-D2A856988467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4D7C15-AF6C-4D82-AF47-1C4696E09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33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640AC-7737-413F-B15F-D2A856988467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24D7C15-AF6C-4D82-AF47-1C4696E09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15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4264" y="483442"/>
            <a:ext cx="1126302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rgbClr val="002060"/>
                </a:solidFill>
              </a:rPr>
              <a:t>«П</a:t>
            </a:r>
            <a:r>
              <a:rPr lang="ru-RU" sz="5400" b="0" cap="none" spc="0" dirty="0" smtClean="0">
                <a:ln w="0"/>
                <a:solidFill>
                  <a:srgbClr val="002060"/>
                </a:solidFill>
                <a:effectLst/>
              </a:rPr>
              <a:t>ривлечение родителей</a:t>
            </a:r>
          </a:p>
          <a:p>
            <a:pPr algn="ctr"/>
            <a:r>
              <a:rPr lang="ru-RU" sz="5400" dirty="0" smtClean="0">
                <a:ln w="0"/>
                <a:solidFill>
                  <a:srgbClr val="002060"/>
                </a:solidFill>
              </a:rPr>
              <a:t>к созданию условий в группе</a:t>
            </a:r>
          </a:p>
          <a:p>
            <a:pPr algn="ctr"/>
            <a:r>
              <a:rPr lang="ru-RU" sz="5400" dirty="0">
                <a:ln w="0"/>
                <a:solidFill>
                  <a:srgbClr val="002060"/>
                </a:solidFill>
              </a:rPr>
              <a:t>п</a:t>
            </a:r>
            <a:r>
              <a:rPr lang="ru-RU" sz="5400" dirty="0" smtClean="0">
                <a:ln w="0"/>
                <a:solidFill>
                  <a:srgbClr val="002060"/>
                </a:solidFill>
              </a:rPr>
              <a:t>о математическому развитию</a:t>
            </a:r>
          </a:p>
          <a:p>
            <a:pPr algn="ctr"/>
            <a:r>
              <a:rPr lang="ru-RU" sz="5400" dirty="0">
                <a:ln w="0"/>
                <a:solidFill>
                  <a:srgbClr val="002060"/>
                </a:solidFill>
              </a:rPr>
              <a:t>д</a:t>
            </a:r>
            <a:r>
              <a:rPr lang="ru-RU" sz="5400" dirty="0" smtClean="0">
                <a:ln w="0"/>
                <a:solidFill>
                  <a:srgbClr val="002060"/>
                </a:solidFill>
              </a:rPr>
              <a:t>ошкольников» </a:t>
            </a:r>
            <a:endParaRPr lang="ru-RU" sz="5400" b="0" cap="none" spc="0" dirty="0">
              <a:ln w="0"/>
              <a:solidFill>
                <a:srgbClr val="00206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30697" y="5205569"/>
            <a:ext cx="33009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Подготовила:</a:t>
            </a:r>
          </a:p>
          <a:p>
            <a:pPr algn="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Воспитатель группы № 2</a:t>
            </a:r>
          </a:p>
          <a:p>
            <a:pPr algn="r"/>
            <a:r>
              <a:rPr lang="ru-RU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Делиу</a:t>
            </a:r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О.М.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08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24"/>
          <a:stretch/>
        </p:blipFill>
        <p:spPr>
          <a:xfrm>
            <a:off x="573431" y="149387"/>
            <a:ext cx="6864600" cy="3508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r="10448"/>
          <a:stretch/>
        </p:blipFill>
        <p:spPr>
          <a:xfrm>
            <a:off x="4790364" y="2934063"/>
            <a:ext cx="7219665" cy="3792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4424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0" r="13839"/>
          <a:stretch/>
        </p:blipFill>
        <p:spPr>
          <a:xfrm>
            <a:off x="586853" y="142713"/>
            <a:ext cx="6277970" cy="406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" r="16418"/>
          <a:stretch/>
        </p:blipFill>
        <p:spPr>
          <a:xfrm>
            <a:off x="5732060" y="2860395"/>
            <a:ext cx="6155140" cy="3695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7682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4" r="10448"/>
          <a:stretch/>
        </p:blipFill>
        <p:spPr>
          <a:xfrm>
            <a:off x="5696658" y="2893325"/>
            <a:ext cx="6313371" cy="3648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" r="11939"/>
          <a:stretch/>
        </p:blipFill>
        <p:spPr>
          <a:xfrm>
            <a:off x="491320" y="190331"/>
            <a:ext cx="6254163" cy="3590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1883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7199" y="360613"/>
            <a:ext cx="7213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Родительские клубы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3" r="16402"/>
          <a:stretch/>
        </p:blipFill>
        <p:spPr>
          <a:xfrm>
            <a:off x="682387" y="1527267"/>
            <a:ext cx="5213445" cy="3288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3"/>
          <a:stretch/>
        </p:blipFill>
        <p:spPr>
          <a:xfrm>
            <a:off x="6144333" y="3493828"/>
            <a:ext cx="5552865" cy="3002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9289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t="-3136" r="10991" b="3136"/>
          <a:stretch/>
        </p:blipFill>
        <p:spPr>
          <a:xfrm rot="16200000">
            <a:off x="6017572" y="1329564"/>
            <a:ext cx="6726694" cy="4330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990083" y="1793628"/>
            <a:ext cx="603562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Презентация </a:t>
            </a:r>
          </a:p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 выступлением </a:t>
            </a:r>
          </a:p>
          <a:p>
            <a:pPr algn="ctr"/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ребёнка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08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8608" y="387908"/>
            <a:ext cx="6340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Проектный метод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98607" y="1754285"/>
            <a:ext cx="6340197" cy="4755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0108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3832" y="101306"/>
            <a:ext cx="90316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Современные </a:t>
            </a:r>
          </a:p>
          <a:p>
            <a:pPr algn="ctr"/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средства коммуникации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3" r="2171"/>
          <a:stretch/>
        </p:blipFill>
        <p:spPr>
          <a:xfrm>
            <a:off x="265232" y="2742462"/>
            <a:ext cx="7660248" cy="3863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" r="7097" b="5760"/>
          <a:stretch/>
        </p:blipFill>
        <p:spPr>
          <a:xfrm>
            <a:off x="5546864" y="1951630"/>
            <a:ext cx="6490246" cy="3234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3688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641" y="2257652"/>
            <a:ext cx="704872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</a:t>
            </a:r>
          </a:p>
          <a:p>
            <a:pPr algn="ctr"/>
            <a:r>
              <a:rPr lang="ru-RU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за внимание!</a:t>
            </a:r>
            <a:endParaRPr lang="ru-RU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721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474" y="278726"/>
            <a:ext cx="1120050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Согласно ФГОС, педагоги при взаимодействии с родителями должны:</a:t>
            </a:r>
          </a:p>
          <a:p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показать, что может детский сад сделать для их детей;</a:t>
            </a:r>
          </a:p>
          <a:p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ориентироваться на содействие в развитии ребенка при</a:t>
            </a:r>
          </a:p>
          <a:p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взаимодействии с родителями;</a:t>
            </a:r>
          </a:p>
          <a:p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установить персонифицированный, непрерывный, гибкий и </a:t>
            </a:r>
          </a:p>
          <a:p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позитивный обмен информацией;</a:t>
            </a:r>
          </a:p>
          <a:p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повысить степень заинтересованности родителей в </a:t>
            </a:r>
          </a:p>
          <a:p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организации предметно-развивающейся среды;</a:t>
            </a:r>
          </a:p>
          <a:p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больше вовлекать их в воспитательную и </a:t>
            </a:r>
          </a:p>
          <a:p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образовательную деятельность.</a:t>
            </a:r>
          </a:p>
          <a:p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629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1671" y="364153"/>
            <a:ext cx="1019032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Имеются  традиционные формы работы с родителями:</a:t>
            </a:r>
          </a:p>
          <a:p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sz="3600" dirty="0" smtClean="0"/>
              <a:t>– родительские собрания;</a:t>
            </a:r>
          </a:p>
          <a:p>
            <a:r>
              <a:rPr lang="ru-RU" sz="3600" dirty="0" smtClean="0"/>
              <a:t>– индивидуальные и групповые беседы;</a:t>
            </a:r>
          </a:p>
          <a:p>
            <a:r>
              <a:rPr lang="ru-RU" sz="3600" dirty="0" smtClean="0"/>
              <a:t>– советы и рекомендации для родителей в родительском уголке;</a:t>
            </a:r>
          </a:p>
          <a:p>
            <a:r>
              <a:rPr lang="ru-RU" sz="3600" dirty="0" smtClean="0"/>
              <a:t>– консультации для родителей;</a:t>
            </a:r>
          </a:p>
          <a:p>
            <a:r>
              <a:rPr lang="ru-RU" sz="3600" dirty="0" smtClean="0"/>
              <a:t>– творческие конкурсы.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7382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3140" y="145283"/>
            <a:ext cx="1035865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В настоящее время практикой накоплено многообразие нетрадиционных форм:</a:t>
            </a:r>
          </a:p>
          <a:p>
            <a:r>
              <a:rPr lang="ru-RU" sz="2800" dirty="0" smtClean="0"/>
              <a:t>– массовые мероприятия,</a:t>
            </a:r>
          </a:p>
          <a:p>
            <a:r>
              <a:rPr lang="ru-RU" sz="2800" dirty="0" smtClean="0"/>
              <a:t>– проектный метод,</a:t>
            </a:r>
          </a:p>
          <a:p>
            <a:r>
              <a:rPr lang="ru-RU" sz="2800" dirty="0" smtClean="0"/>
              <a:t>– тематические выставки,</a:t>
            </a:r>
          </a:p>
          <a:p>
            <a:r>
              <a:rPr lang="ru-RU" sz="2800" dirty="0" smtClean="0"/>
              <a:t>- родительский клуб;</a:t>
            </a:r>
          </a:p>
          <a:p>
            <a:r>
              <a:rPr lang="ru-RU" sz="2800" dirty="0" smtClean="0"/>
              <a:t>- ведение личной странички педагога;</a:t>
            </a:r>
          </a:p>
          <a:p>
            <a:r>
              <a:rPr lang="ru-RU" sz="2800" dirty="0" smtClean="0"/>
              <a:t>- изготовление родителями дидактических игр;</a:t>
            </a:r>
          </a:p>
          <a:p>
            <a:r>
              <a:rPr lang="ru-RU" sz="2800" dirty="0" smtClean="0"/>
              <a:t>- изготовление родителями демонстрационного и раздаточного материала (по показу воспитателя);</a:t>
            </a:r>
          </a:p>
          <a:p>
            <a:r>
              <a:rPr lang="ru-RU" sz="2800" dirty="0" smtClean="0"/>
              <a:t>- создание презентаций на заданную тему;</a:t>
            </a:r>
          </a:p>
          <a:p>
            <a:r>
              <a:rPr lang="ru-RU" sz="2800" dirty="0" smtClean="0"/>
              <a:t>- </a:t>
            </a:r>
            <a:r>
              <a:rPr lang="ru-RU" sz="2800" dirty="0" err="1" smtClean="0"/>
              <a:t>видеоконсультации</a:t>
            </a:r>
            <a:r>
              <a:rPr lang="ru-RU" sz="2800" dirty="0" smtClean="0"/>
              <a:t> педагогов для родителей;</a:t>
            </a:r>
          </a:p>
          <a:p>
            <a:r>
              <a:rPr lang="ru-RU" sz="2800" dirty="0" smtClean="0"/>
              <a:t>- тематические кроссворды (размещаются на сайте педагога) – используются со старшего дошкольного возраста.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650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9922" y="114953"/>
            <a:ext cx="10294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Информация для родителей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r="13839"/>
          <a:stretch/>
        </p:blipFill>
        <p:spPr>
          <a:xfrm>
            <a:off x="313898" y="1486336"/>
            <a:ext cx="7697338" cy="4433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4377" r="6339" b="14229"/>
          <a:stretch/>
        </p:blipFill>
        <p:spPr>
          <a:xfrm>
            <a:off x="8161361" y="922306"/>
            <a:ext cx="2988860" cy="6051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853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" r="13568"/>
          <a:stretch/>
        </p:blipFill>
        <p:spPr>
          <a:xfrm>
            <a:off x="1543317" y="1473958"/>
            <a:ext cx="10361543" cy="5227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077117" y="0"/>
            <a:ext cx="80377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Демонстрационный </a:t>
            </a:r>
          </a:p>
          <a:p>
            <a:pPr algn="ctr"/>
            <a:r>
              <a:rPr lang="ru-RU" sz="4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 раздаточный материал</a:t>
            </a:r>
            <a:endParaRPr lang="ru-RU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067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9" r="2498" b="8142"/>
          <a:stretch/>
        </p:blipFill>
        <p:spPr>
          <a:xfrm rot="16200000">
            <a:off x="3963897" y="-883139"/>
            <a:ext cx="5226914" cy="10255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932492" y="0"/>
            <a:ext cx="92897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Дидактические </a:t>
            </a:r>
          </a:p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настольно-печатные игры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638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09"/>
          <a:stretch/>
        </p:blipFill>
        <p:spPr>
          <a:xfrm rot="16200000">
            <a:off x="3557085" y="-998672"/>
            <a:ext cx="5396865" cy="10316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39937" y="0"/>
            <a:ext cx="96311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Дидактические игры </a:t>
            </a:r>
          </a:p>
          <a:p>
            <a:pPr algn="ctr"/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изготовленные родителями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92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7"/>
          <a:stretch/>
        </p:blipFill>
        <p:spPr>
          <a:xfrm>
            <a:off x="1310185" y="1078172"/>
            <a:ext cx="10634353" cy="5300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1351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201</TotalTime>
  <Words>233</Words>
  <Application>Microsoft Office PowerPoint</Application>
  <PresentationFormat>Широкоэкранный</PresentationFormat>
  <Paragraphs>53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olesya.deliy@mail.ru</dc:creator>
  <cp:lastModifiedBy>olesya.deliy@mail.ru</cp:lastModifiedBy>
  <cp:revision>35</cp:revision>
  <dcterms:created xsi:type="dcterms:W3CDTF">2020-12-02T18:17:53Z</dcterms:created>
  <dcterms:modified xsi:type="dcterms:W3CDTF">2020-12-02T21:39:24Z</dcterms:modified>
</cp:coreProperties>
</file>